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60" r:id="rId5"/>
    <p:sldId id="258" r:id="rId6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112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5.3989112775050328E-2"/>
          <c:y val="6.5544619422572246E-3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полу: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 w="15875" cap="flat" cmpd="sng" algn="ctr">
              <a:solidFill>
                <a:schemeClr val="accent3">
                  <a:shade val="75000"/>
                  <a:satMod val="125000"/>
                  <a:lumMod val="75000"/>
                </a:schemeClr>
              </a:solidFill>
              <a:prstDash val="solid"/>
            </a:ln>
            <a:effectLst/>
          </c:spPr>
          <c:dPt>
            <c:idx val="0"/>
            <c:bubble3D val="0"/>
          </c:dPt>
          <c:dLbls>
            <c:dLbl>
              <c:idx val="0"/>
              <c:layout>
                <c:manualLayout>
                  <c:x val="4.5117725937428139E-2"/>
                  <c:y val="3.884540446630390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0483434657131E-2"/>
                  <c:y val="-0.2071754904869541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мужчины 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0.53400000000000003</c:v>
                </c:pt>
                <c:pt idx="1">
                  <c:v>0.46600000000000003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по возрасту:</a:t>
            </a:r>
          </a:p>
        </c:rich>
      </c:tx>
      <c:layout>
        <c:manualLayout>
          <c:xMode val="edge"/>
          <c:yMode val="edge"/>
          <c:x val="4.9953674920585577E-2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возрасту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dPt>
            <c:idx val="0"/>
            <c:bubble3D val="0"/>
            <c:explosion val="9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1"/>
            <c:bubble3D val="0"/>
            <c:explosion val="7"/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2"/>
            <c:bubble3D val="0"/>
            <c:explosion val="9"/>
          </c:dPt>
          <c:dPt>
            <c:idx val="3"/>
            <c:bubble3D val="0"/>
            <c:explosion val="7"/>
            <c:spPr>
              <a:solidFill>
                <a:schemeClr val="bg2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4"/>
            <c:bubble3D val="0"/>
            <c:explosion val="11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5"/>
            <c:bubble3D val="0"/>
            <c:explosion val="11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6.1685820032834342E-2"/>
                  <c:y val="-4.243480556213378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843213588366152E-2"/>
                  <c:y val="-2.12174027810668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7107275041042927E-3"/>
                  <c:y val="-5.30435069526672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553941092470442E-2"/>
                  <c:y val="-7.95652604290007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421151436259606E-2"/>
                  <c:y val="-5.834785764793395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6264365024625755E-2"/>
                  <c:y val="-1.591305208580016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от 14 до 15 лет</c:v>
                </c:pt>
                <c:pt idx="1">
                  <c:v>от 16 до 17 лет</c:v>
                </c:pt>
                <c:pt idx="2">
                  <c:v>от 18 до 29 лет</c:v>
                </c:pt>
                <c:pt idx="3">
                  <c:v>от 30 до 39 лет</c:v>
                </c:pt>
                <c:pt idx="4">
                  <c:v>от 40 до 49 лет</c:v>
                </c:pt>
                <c:pt idx="5">
                  <c:v>старше 50 лет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0.14299999999999999</c:v>
                </c:pt>
                <c:pt idx="1">
                  <c:v>9.9000000000000005E-2</c:v>
                </c:pt>
                <c:pt idx="2">
                  <c:v>0.19700000000000001</c:v>
                </c:pt>
                <c:pt idx="3">
                  <c:v>0.19500000000000001</c:v>
                </c:pt>
                <c:pt idx="4">
                  <c:v>0.15</c:v>
                </c:pt>
                <c:pt idx="5">
                  <c:v>0.216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5.3989112775050328E-2"/>
          <c:y val="6.5544619422572246E-3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полу: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c:spPr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-1.7719092391812383E-2"/>
                  <c:y val="1.306439202228558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мужчины 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0.58699999999999997</c:v>
                </c:pt>
                <c:pt idx="1">
                  <c:v>0.41299999999999998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6795019646367E-2"/>
          <c:y val="3.1405051951942146E-2"/>
          <c:w val="0.7954224875656134"/>
          <c:h val="0.627586700892883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lt1"/>
            </a:solidFill>
            <a:ln w="15875" cap="flat" cmpd="sng" algn="ctr">
              <a:solidFill>
                <a:schemeClr val="dk1">
                  <a:shade val="75000"/>
                  <a:satMod val="125000"/>
                  <a:lumMod val="75000"/>
                </a:schemeClr>
              </a:solidFill>
              <a:prstDash val="solid"/>
            </a:ln>
            <a:effectLst/>
          </c:spPr>
          <c:invertIfNegative val="0"/>
          <c:dLbls>
            <c:txPr>
              <a:bodyPr rot="-5400000" vert="horz" anchor="t" anchorCtr="0"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427</c:v>
                </c:pt>
                <c:pt idx="1">
                  <c:v>450</c:v>
                </c:pt>
                <c:pt idx="2">
                  <c:v>445</c:v>
                </c:pt>
                <c:pt idx="3">
                  <c:v>428</c:v>
                </c:pt>
                <c:pt idx="4">
                  <c:v>468</c:v>
                </c:pt>
                <c:pt idx="5">
                  <c:v>431</c:v>
                </c:pt>
                <c:pt idx="6">
                  <c:v>416</c:v>
                </c:pt>
                <c:pt idx="7">
                  <c:v>401</c:v>
                </c:pt>
                <c:pt idx="8">
                  <c:v>365</c:v>
                </c:pt>
                <c:pt idx="9">
                  <c:v>327</c:v>
                </c:pt>
                <c:pt idx="10">
                  <c:v>356</c:v>
                </c:pt>
                <c:pt idx="11">
                  <c:v>375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4"/>
            </a:solidFill>
            <a:ln w="15875" cap="flat" cmpd="sng" algn="ctr">
              <a:solidFill>
                <a:schemeClr val="accent4">
                  <a:shade val="50000"/>
                  <a:shade val="75000"/>
                  <a:satMod val="125000"/>
                  <a:lumMod val="75000"/>
                </a:schemeClr>
              </a:solidFill>
              <a:prstDash val="solid"/>
            </a:ln>
            <a:effectLst/>
          </c:spPr>
          <c:invertIfNegative val="0"/>
          <c:dLbls>
            <c:txPr>
              <a:bodyPr rot="-5400000" vert="horz"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372</c:v>
                </c:pt>
                <c:pt idx="1">
                  <c:v>391</c:v>
                </c:pt>
                <c:pt idx="2">
                  <c:v>344</c:v>
                </c:pt>
                <c:pt idx="3">
                  <c:v>334</c:v>
                </c:pt>
                <c:pt idx="4">
                  <c:v>383</c:v>
                </c:pt>
                <c:pt idx="5">
                  <c:v>375</c:v>
                </c:pt>
                <c:pt idx="6">
                  <c:v>382</c:v>
                </c:pt>
                <c:pt idx="7">
                  <c:v>384</c:v>
                </c:pt>
                <c:pt idx="8">
                  <c:v>349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8195584"/>
        <c:axId val="168197120"/>
      </c:barChart>
      <c:catAx>
        <c:axId val="168195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8197120"/>
        <c:crosses val="autoZero"/>
        <c:auto val="1"/>
        <c:lblAlgn val="ctr"/>
        <c:lblOffset val="100"/>
        <c:noMultiLvlLbl val="0"/>
      </c:catAx>
      <c:valAx>
        <c:axId val="168197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68195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по возрасту:</a:t>
            </a:r>
          </a:p>
        </c:rich>
      </c:tx>
      <c:layout>
        <c:manualLayout>
          <c:xMode val="edge"/>
          <c:yMode val="edge"/>
          <c:x val="4.9953674920585577E-2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возрасту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dPt>
            <c:idx val="0"/>
            <c:bubble3D val="0"/>
            <c:explosion val="2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1"/>
            <c:bubble3D val="0"/>
            <c:explosion val="18"/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2"/>
            <c:bubble3D val="0"/>
            <c:explosion val="15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3"/>
            <c:bubble3D val="0"/>
            <c:spPr>
              <a:solidFill>
                <a:schemeClr val="bg2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4"/>
            <c:bubble3D val="0"/>
            <c:explosion val="22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5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3.8553637520521464E-3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132182512312877E-2"/>
                  <c:y val="1.889670988937737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987546264365024E-2"/>
                  <c:y val="-0.1133802593362641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553637520521464E-3"/>
                  <c:y val="-0.2141627120796102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8550601801031481E-3"/>
                  <c:y val="-0.1259780659291824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от 17 до 20 лет</c:v>
                </c:pt>
                <c:pt idx="1">
                  <c:v>от 21 до 29 лет</c:v>
                </c:pt>
                <c:pt idx="2">
                  <c:v>от 30 до 39 лет</c:v>
                </c:pt>
                <c:pt idx="3">
                  <c:v>от 40 до 49 лет</c:v>
                </c:pt>
                <c:pt idx="4">
                  <c:v>старше 50 лет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1.4E-2</c:v>
                </c:pt>
                <c:pt idx="1">
                  <c:v>0.12</c:v>
                </c:pt>
                <c:pt idx="2">
                  <c:v>0.23499999999999999</c:v>
                </c:pt>
                <c:pt idx="3">
                  <c:v>0.24099999999999999</c:v>
                </c:pt>
                <c:pt idx="4">
                  <c:v>0.39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по образованию:</a:t>
            </a:r>
          </a:p>
        </c:rich>
      </c:tx>
      <c:layout>
        <c:manualLayout>
          <c:xMode val="edge"/>
          <c:yMode val="edge"/>
          <c:x val="4.9953674920585577E-2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образованию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explosion val="17"/>
          <c:dPt>
            <c:idx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3"/>
            <c:bubble3D val="0"/>
            <c:spPr>
              <a:solidFill>
                <a:schemeClr val="bg2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4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5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3.0933170945147689E-2"/>
                  <c:y val="-3.240134776691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8788803558863827E-2"/>
                  <c:y val="-1.06890480182336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4092323075213866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720521793874754E-2"/>
                  <c:y val="-2.6722620045584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1441043587749508E-2"/>
                  <c:y val="-1.0689048018233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не имеют основного общего образования</c:v>
                </c:pt>
                <c:pt idx="1">
                  <c:v>имеют основное общее (9 классов)</c:v>
                </c:pt>
                <c:pt idx="2">
                  <c:v>имеют среднее общее (11 классов)</c:v>
                </c:pt>
                <c:pt idx="3">
                  <c:v>СПО</c:v>
                </c:pt>
                <c:pt idx="4">
                  <c:v>ВПО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0.02</c:v>
                </c:pt>
                <c:pt idx="1">
                  <c:v>0.21199999999999999</c:v>
                </c:pt>
                <c:pt idx="2">
                  <c:v>0.20899999999999999</c:v>
                </c:pt>
                <c:pt idx="3">
                  <c:v>0.40100000000000002</c:v>
                </c:pt>
                <c:pt idx="4">
                  <c:v>0.158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по причине увольнения:</a:t>
            </a:r>
          </a:p>
        </c:rich>
      </c:tx>
      <c:layout>
        <c:manualLayout>
          <c:xMode val="edge"/>
          <c:yMode val="edge"/>
          <c:x val="1.6620297462817148E-2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образованию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dPt>
            <c:idx val="0"/>
            <c:bubble3D val="0"/>
            <c:explosion val="11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1"/>
            <c:bubble3D val="0"/>
            <c:explosion val="12"/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2"/>
            <c:bubble3D val="0"/>
            <c:explosion val="1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3"/>
            <c:bubble3D val="0"/>
            <c:explosion val="13"/>
            <c:spPr>
              <a:solidFill>
                <a:schemeClr val="bg2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4"/>
            <c:bubble3D val="0"/>
            <c:explosion val="8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5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3.6743602562678223E-3"/>
                  <c:y val="-2.137809603646732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111947464444611"/>
                  <c:y val="7.951238442642175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0704919606943571E-2"/>
                  <c:y val="2.449573504178547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720521793874754E-2"/>
                  <c:y val="-2.6722620045584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1441043587749508E-2"/>
                  <c:y val="-1.0689048018233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9986236623384937"/>
                  <c:y val="2.939488205014257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другие причины</c:v>
                </c:pt>
                <c:pt idx="1">
                  <c:v>истечение срока трудового договора</c:v>
                </c:pt>
                <c:pt idx="2">
                  <c:v>по соглашению сторон</c:v>
                </c:pt>
                <c:pt idx="3">
                  <c:v>по сокращению</c:v>
                </c:pt>
                <c:pt idx="4">
                  <c:v>по собственному желанию</c:v>
                </c:pt>
                <c:pt idx="5">
                  <c:v>ранее не работающие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8.9999999999999993E-3</c:v>
                </c:pt>
                <c:pt idx="1">
                  <c:v>9.7000000000000003E-2</c:v>
                </c:pt>
                <c:pt idx="2">
                  <c:v>9.5000000000000001E-2</c:v>
                </c:pt>
                <c:pt idx="3">
                  <c:v>0.152</c:v>
                </c:pt>
                <c:pt idx="4">
                  <c:v>0.63300000000000001</c:v>
                </c:pt>
                <c:pt idx="5">
                  <c:v>1.4E-2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Распределение по виду экономической деятельности последнего места работы безработных граждан (профессионально квалификационный состав),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 %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2540965380593319"/>
          <c:y val="2.7214102991022775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Профессионально квалификационный состов безработных граждан, чел.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 w="15875" cap="flat" cmpd="sng" algn="ctr">
              <a:solidFill>
                <a:schemeClr val="accent3">
                  <a:shade val="75000"/>
                  <a:satMod val="125000"/>
                  <a:lumMod val="75000"/>
                </a:schemeClr>
              </a:solidFill>
              <a:prstDash val="solid"/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Обрабатывающие производства</c:v>
                </c:pt>
                <c:pt idx="1">
                  <c:v>Торговля оптовая и розничная; ремонт автотранспортных средств и мотоциклов</c:v>
                </c:pt>
                <c:pt idx="2">
                  <c:v>Обеспечение электрической энергией, газом и паром</c:v>
                </c:pt>
                <c:pt idx="3">
                  <c:v>Образование</c:v>
                </c:pt>
                <c:pt idx="4">
                  <c:v>Государственное управление и обеспечение военной безопасности; соц. обеспечение</c:v>
                </c:pt>
                <c:pt idx="5">
                  <c:v>Деятельность в области здравоохранения и соц. услуг</c:v>
                </c:pt>
                <c:pt idx="6">
                  <c:v>Транспортировка и хранение</c:v>
                </c:pt>
                <c:pt idx="7">
                  <c:v>Строительство</c:v>
                </c:pt>
                <c:pt idx="8">
                  <c:v>Сельское, лесное хоззяйство, охота, рыболовство и рыбоводство</c:v>
                </c:pt>
                <c:pt idx="9">
                  <c:v>Детельность гостиниц и предприятий общественного питания</c:v>
                </c:pt>
                <c:pt idx="10">
                  <c:v>Деятельность профессиональная, научная и техническая</c:v>
                </c:pt>
              </c:strCache>
            </c:strRef>
          </c:cat>
          <c:val>
            <c:numRef>
              <c:f>Лист1!$B$2:$B$12</c:f>
              <c:numCache>
                <c:formatCode>0.00%</c:formatCode>
                <c:ptCount val="11"/>
                <c:pt idx="0">
                  <c:v>0.255</c:v>
                </c:pt>
                <c:pt idx="1">
                  <c:v>0.1</c:v>
                </c:pt>
                <c:pt idx="2">
                  <c:v>7.6999999999999999E-2</c:v>
                </c:pt>
                <c:pt idx="3">
                  <c:v>7.4999999999999997E-2</c:v>
                </c:pt>
                <c:pt idx="4">
                  <c:v>6.9000000000000006E-2</c:v>
                </c:pt>
                <c:pt idx="5">
                  <c:v>6.6000000000000003E-2</c:v>
                </c:pt>
                <c:pt idx="6">
                  <c:v>0.06</c:v>
                </c:pt>
                <c:pt idx="7">
                  <c:v>5.7000000000000002E-2</c:v>
                </c:pt>
                <c:pt idx="8">
                  <c:v>4.5999999999999999E-2</c:v>
                </c:pt>
                <c:pt idx="9">
                  <c:v>3.6999999999999998E-2</c:v>
                </c:pt>
                <c:pt idx="10">
                  <c:v>3.4000000000000002E-2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659008"/>
        <c:axId val="167660544"/>
      </c:barChart>
      <c:catAx>
        <c:axId val="1676590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  <a:cs typeface="Arial" panose="020B0604020202020204" pitchFamily="34" charset="0"/>
              </a:defRPr>
            </a:pPr>
            <a:endParaRPr lang="ru-RU"/>
          </a:p>
        </c:txPr>
        <c:crossAx val="167660544"/>
        <c:crosses val="autoZero"/>
        <c:auto val="1"/>
        <c:lblAlgn val="ctr"/>
        <c:lblOffset val="100"/>
        <c:noMultiLvlLbl val="0"/>
      </c:catAx>
      <c:valAx>
        <c:axId val="167660544"/>
        <c:scaling>
          <c:orientation val="minMax"/>
        </c:scaling>
        <c:delete val="1"/>
        <c:axPos val="b"/>
        <c:majorGridlines/>
        <c:numFmt formatCode="0.00%" sourceLinked="1"/>
        <c:majorTickMark val="out"/>
        <c:minorTickMark val="none"/>
        <c:tickLblPos val="nextTo"/>
        <c:crossAx val="167659008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200">
          <a:solidFill>
            <a:schemeClr val="tx1">
              <a:lumMod val="75000"/>
              <a:lumOff val="25000"/>
            </a:schemeClr>
          </a:solidFill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0.68878</cdr:x>
      <cdr:y>0.69627</cdr:y>
    </cdr:from>
    <cdr:to>
      <cdr:x>1</cdr:x>
      <cdr:y>0.80762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1085" y="1650746"/>
          <a:ext cx="1008110" cy="2639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Мужчины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0.04614</cdr:x>
      <cdr:y>0.1192</cdr:y>
    </cdr:from>
    <cdr:to>
      <cdr:x>0.37172</cdr:x>
      <cdr:y>0.27106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2851" y="282594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Женщины</a:t>
          </a:r>
          <a:endParaRPr lang="ru-RU" sz="12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0.64828</cdr:x>
      <cdr:y>0.17429</cdr:y>
    </cdr:from>
    <cdr:to>
      <cdr:x>0.9106</cdr:x>
      <cdr:y>0.28405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35510" y="417298"/>
          <a:ext cx="864095" cy="2627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14-15 лет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0.72559</cdr:x>
      <cdr:y>0.50512</cdr:y>
    </cdr:from>
    <cdr:to>
      <cdr:x>0.99687</cdr:x>
      <cdr:y>0.62542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90166" y="1209386"/>
          <a:ext cx="89362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16-17 лет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0.7248</cdr:x>
      <cdr:y>0.77795</cdr:y>
    </cdr:from>
    <cdr:to>
      <cdr:x>0.96525</cdr:x>
      <cdr:y>0.9584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387556" y="1862609"/>
          <a:ext cx="792070" cy="432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18-29 лет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0.00342</cdr:x>
      <cdr:y>0.62542</cdr:y>
    </cdr:from>
    <cdr:to>
      <cdr:x>0.32883</cdr:x>
      <cdr:y>0.7758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1274" y="1497418"/>
          <a:ext cx="1071937" cy="360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 smtClean="0"/>
            <a:t>40-49 лет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0.00192</cdr:x>
      <cdr:y>0.23444</cdr:y>
    </cdr:from>
    <cdr:to>
      <cdr:x>0.35318</cdr:x>
      <cdr:y>0.37098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312" y="561314"/>
          <a:ext cx="1157089" cy="3269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/>
            <a:t>с</a:t>
          </a:r>
          <a:r>
            <a:rPr lang="ru-RU" sz="1100" dirty="0" smtClean="0"/>
            <a:t>тарше 50 лет</a:t>
          </a: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0.67814</cdr:x>
      <cdr:y>0.72145</cdr:y>
    </cdr:from>
    <cdr:to>
      <cdr:x>1</cdr:x>
      <cdr:y>0.88348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603087"/>
          <a:ext cx="92274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Мужчины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</cdr:x>
      <cdr:y>0.29166</cdr:y>
    </cdr:from>
    <cdr:to>
      <cdr:x>0.35163</cdr:x>
      <cdr:y>0.4861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648072"/>
          <a:ext cx="100811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Женщины</a:t>
          </a:r>
          <a:endParaRPr lang="ru-RU" sz="12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0.43165</cdr:x>
      <cdr:y>0.01332</cdr:y>
    </cdr:from>
    <cdr:to>
      <cdr:x>0.73768</cdr:x>
      <cdr:y>0.14603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21919" y="26848"/>
          <a:ext cx="1008097" cy="2675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19-20 лет</a:t>
          </a:r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0.13726</cdr:x>
      <cdr:y>0.6668</cdr:y>
    </cdr:from>
    <cdr:to>
      <cdr:x>0.31615</cdr:x>
      <cdr:y>0.77394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7637" y="1536467"/>
          <a:ext cx="583421" cy="2468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СПО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0.65739</cdr:x>
      <cdr:y>0.76055</cdr:y>
    </cdr:from>
    <cdr:to>
      <cdr:x>0.94906</cdr:x>
      <cdr:y>0.88176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43948" y="1752491"/>
          <a:ext cx="951229" cy="279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11 классов</a:t>
          </a:r>
        </a:p>
      </cdr:txBody>
    </cdr:sp>
  </cdr:relSizeAnchor>
  <cdr:relSizeAnchor xmlns:cdr="http://schemas.openxmlformats.org/drawingml/2006/chartDrawing">
    <cdr:from>
      <cdr:x>0.51964</cdr:x>
      <cdr:y>0.02742</cdr:y>
    </cdr:from>
    <cdr:to>
      <cdr:x>0.96284</cdr:x>
      <cdr:y>0.2419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94704" y="63183"/>
          <a:ext cx="1445419" cy="4942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 smtClean="0"/>
            <a:t>Не имеют образования</a:t>
          </a:r>
          <a:endParaRPr lang="ru-RU" sz="10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0.01746</cdr:x>
      <cdr:y>0.78788</cdr:y>
    </cdr:from>
    <cdr:to>
      <cdr:x>0.47224</cdr:x>
      <cdr:y>0.9697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854" y="1872208"/>
          <a:ext cx="155944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 smtClean="0"/>
            <a:t>по собственному желанию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0.60081</cdr:x>
      <cdr:y>0.62697</cdr:y>
    </cdr:from>
    <cdr:to>
      <cdr:x>1</cdr:x>
      <cdr:y>0.74818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52485" y="1694359"/>
          <a:ext cx="1496595" cy="3275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1000" dirty="0"/>
            <a:t>п</a:t>
          </a:r>
          <a:r>
            <a:rPr lang="ru-RU" sz="1000" dirty="0" smtClean="0"/>
            <a:t>о сокращению</a:t>
          </a:r>
        </a:p>
      </cdr:txBody>
    </cdr:sp>
  </cdr:relSizeAnchor>
  <cdr:relSizeAnchor xmlns:cdr="http://schemas.openxmlformats.org/drawingml/2006/chartDrawing">
    <cdr:from>
      <cdr:x>0.08354</cdr:x>
      <cdr:y>0.08613</cdr:y>
    </cdr:from>
    <cdr:to>
      <cdr:x>0.47532</cdr:x>
      <cdr:y>0.2138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13208" y="223269"/>
          <a:ext cx="1468814" cy="3309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1000" dirty="0" smtClean="0"/>
            <a:t>другие причины</a:t>
          </a:r>
        </a:p>
      </cdr:txBody>
    </cdr:sp>
  </cdr:relSizeAnchor>
  <cdr:relSizeAnchor xmlns:cdr="http://schemas.openxmlformats.org/drawingml/2006/chartDrawing">
    <cdr:from>
      <cdr:x>0.60899</cdr:x>
      <cdr:y>0.35349</cdr:y>
    </cdr:from>
    <cdr:to>
      <cdr:x>1</cdr:x>
      <cdr:y>0.53147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283152" y="916352"/>
          <a:ext cx="1465928" cy="461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1000" dirty="0"/>
            <a:t>п</a:t>
          </a:r>
          <a:r>
            <a:rPr lang="ru-RU" sz="1000" dirty="0" smtClean="0"/>
            <a:t>о соглашению сторон</a:t>
          </a:r>
          <a:endParaRPr lang="ru-RU" sz="1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33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90" y="4176387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8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9" y="975359"/>
            <a:ext cx="3621965" cy="65263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8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32" y="6143349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6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1" y="2946406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1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7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6" y="1347314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71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6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4" y="8229606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6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640" y="323534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Ситуация на рынке труда </a:t>
            </a:r>
            <a:r>
              <a:rPr lang="ru-RU" dirty="0" err="1" smtClean="0"/>
              <a:t>Кетовского</a:t>
            </a:r>
            <a:r>
              <a:rPr lang="ru-RU" dirty="0" smtClean="0"/>
              <a:t> района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 </a:t>
            </a:r>
            <a:r>
              <a:rPr lang="ru-RU" dirty="0" smtClean="0"/>
              <a:t>01.10.2017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32654" y="1015743"/>
            <a:ext cx="648072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Уровень </a:t>
            </a:r>
            <a:r>
              <a:rPr lang="ru-RU" sz="1300" b="1" dirty="0">
                <a:latin typeface="Arial" panose="020B0604020202020204" pitchFamily="34" charset="0"/>
                <a:cs typeface="Arial" panose="020B0604020202020204" pitchFamily="34" charset="0"/>
              </a:rPr>
              <a:t>зарегистрированной безработицы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составил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1,55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% от экономически активного населения, на аналогичную дату прошлого года –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1,60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С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начала 2017 года в ГКУ «Центр занятости населения Кургана Курганской области» за содействием в поиске подходящей работы обратилось –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966 человек,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что на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14,1%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меньше, чем в прошлом году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(1125 человек).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На учете в службе занятости состоял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391 гражданин,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ищущий работу.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0708" y="2478773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 числе обратившихся граждан:</a:t>
            </a:r>
            <a:endParaRPr lang="ru-RU" sz="1400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622026535"/>
              </p:ext>
            </p:extLst>
          </p:nvPr>
        </p:nvGraphicFramePr>
        <p:xfrm>
          <a:off x="188643" y="2758368"/>
          <a:ext cx="3239195" cy="2370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155364"/>
              </p:ext>
            </p:extLst>
          </p:nvPr>
        </p:nvGraphicFramePr>
        <p:xfrm>
          <a:off x="471537" y="5292086"/>
          <a:ext cx="5934744" cy="328461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541639"/>
                <a:gridCol w="1393105"/>
              </a:tblGrid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Категории</a:t>
                      </a:r>
                      <a:r>
                        <a:rPr lang="ru-RU" sz="1100" baseline="0" dirty="0" smtClean="0"/>
                        <a:t> граждан</a:t>
                      </a:r>
                      <a:endParaRPr lang="ru-RU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% от общего числа обратившихся</a:t>
                      </a:r>
                      <a:endParaRPr lang="ru-RU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517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Граждане </a:t>
                      </a:r>
                      <a:r>
                        <a:rPr lang="ru-RU" sz="1200" dirty="0" err="1" smtClean="0"/>
                        <a:t>предпенсионного</a:t>
                      </a:r>
                      <a:r>
                        <a:rPr lang="ru-RU" sz="1200" dirty="0" smtClean="0"/>
                        <a:t> возраста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9,1%</a:t>
                      </a:r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Освобожденные из учреждений, исполняющих наказание в виде лишения свободы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1,0%</a:t>
                      </a:r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517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Инвалиды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4,4%</a:t>
                      </a:r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Стремящиеся возобновить</a:t>
                      </a:r>
                      <a:r>
                        <a:rPr lang="ru-RU" sz="1200" baseline="0" dirty="0" smtClean="0"/>
                        <a:t> трудовую деятельность после длительного (более года) перерыва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13,7%</a:t>
                      </a:r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517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Граждане впервые ищущие работу (ранее не работавшие)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6,4%</a:t>
                      </a:r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517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Выпускники образовательных организаций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1,7%</a:t>
                      </a:r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517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Родители,</a:t>
                      </a:r>
                      <a:r>
                        <a:rPr lang="ru-RU" sz="1200" baseline="0" dirty="0" smtClean="0"/>
                        <a:t> имеющие несовершеннолетних детей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18,1%</a:t>
                      </a:r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4178562022"/>
              </p:ext>
            </p:extLst>
          </p:nvPr>
        </p:nvGraphicFramePr>
        <p:xfrm>
          <a:off x="3345718" y="2786550"/>
          <a:ext cx="3294112" cy="2394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69246" y="4865181"/>
            <a:ext cx="1024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30-39 лет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75756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5685" y="4283973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Структура безработных </a:t>
            </a:r>
            <a:r>
              <a:rPr lang="ru-RU" sz="1400" dirty="0" smtClean="0"/>
              <a:t>граждан:</a:t>
            </a:r>
            <a:endParaRPr lang="ru-RU" sz="1400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75752858"/>
              </p:ext>
            </p:extLst>
          </p:nvPr>
        </p:nvGraphicFramePr>
        <p:xfrm>
          <a:off x="332656" y="4572001"/>
          <a:ext cx="2866964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82785" y="1547664"/>
            <a:ext cx="5621215" cy="31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50" dirty="0" smtClean="0"/>
              <a:t>Динамика численности безработных граждан:</a:t>
            </a:r>
            <a:endParaRPr lang="ru-RU" sz="1450" dirty="0"/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4253488301"/>
              </p:ext>
            </p:extLst>
          </p:nvPr>
        </p:nvGraphicFramePr>
        <p:xfrm>
          <a:off x="274167" y="1799259"/>
          <a:ext cx="6495603" cy="2665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89248" y="261189"/>
            <a:ext cx="6048672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976 граждан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Кетовского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района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снятых с учета службы занятости (в 2016г.  1179 человек),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593 человека трудоустроены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(60,8%) – что на 28,2% меньше, чем в 2016г. (826 человек).</a:t>
            </a:r>
          </a:p>
          <a:p>
            <a:pPr lvl="0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В установленном порядке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551 человек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признан безработным, что на 9,1% меньше, чем в аналогичный период 2016г. (606 человек).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На 01.10.2017г. численность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безработных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 составила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349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человек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что на 4,4% меньше, чем на соответствующий период 2016 года (365 человек).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852717148"/>
              </p:ext>
            </p:extLst>
          </p:nvPr>
        </p:nvGraphicFramePr>
        <p:xfrm>
          <a:off x="3470512" y="4591750"/>
          <a:ext cx="3294112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2312485788"/>
              </p:ext>
            </p:extLst>
          </p:nvPr>
        </p:nvGraphicFramePr>
        <p:xfrm>
          <a:off x="263724" y="6347901"/>
          <a:ext cx="3261321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44190" y="6950560"/>
            <a:ext cx="6354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ВПО</a:t>
            </a:r>
            <a:endParaRPr lang="ru-RU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2564904" y="704380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9 классов</a:t>
            </a:r>
            <a:endParaRPr lang="ru-RU" sz="1100" dirty="0"/>
          </a:p>
        </p:txBody>
      </p:sp>
      <p:graphicFrame>
        <p:nvGraphicFramePr>
          <p:cNvPr id="24" name="Диаграмма 23"/>
          <p:cNvGraphicFramePr/>
          <p:nvPr>
            <p:extLst>
              <p:ext uri="{D42A27DB-BD31-4B8C-83A1-F6EECF244321}">
                <p14:modId xmlns:p14="http://schemas.microsoft.com/office/powerpoint/2010/main" val="3152730028"/>
              </p:ext>
            </p:extLst>
          </p:nvPr>
        </p:nvGraphicFramePr>
        <p:xfrm>
          <a:off x="3108920" y="6334025"/>
          <a:ext cx="3749080" cy="2702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351276" y="6505192"/>
            <a:ext cx="1427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/>
              <a:t>и</a:t>
            </a:r>
            <a:r>
              <a:rPr lang="ru-RU" sz="1000" dirty="0" smtClean="0"/>
              <a:t>стечение срока трудового договора</a:t>
            </a:r>
            <a:endParaRPr lang="ru-RU" sz="1000" dirty="0"/>
          </a:p>
        </p:txBody>
      </p:sp>
      <p:sp>
        <p:nvSpPr>
          <p:cNvPr id="26" name="TextBox 25"/>
          <p:cNvSpPr txBox="1"/>
          <p:nvPr/>
        </p:nvSpPr>
        <p:spPr>
          <a:xfrm>
            <a:off x="3306315" y="4908728"/>
            <a:ext cx="1203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старше 50 лет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4769845" y="6057026"/>
            <a:ext cx="8431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40-49 лет</a:t>
            </a:r>
            <a:endParaRPr lang="ru-RU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5874581" y="5619493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30-39 лет</a:t>
            </a:r>
            <a:endParaRPr lang="ru-RU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5993904" y="4886171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21-29 лет</a:t>
            </a:r>
            <a:endParaRPr lang="ru-RU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3403847" y="6905302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ранее не работающие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2152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501699666"/>
              </p:ext>
            </p:extLst>
          </p:nvPr>
        </p:nvGraphicFramePr>
        <p:xfrm>
          <a:off x="116631" y="4009758"/>
          <a:ext cx="6624737" cy="4882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3724" y="3054089"/>
            <a:ext cx="5928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Коэффициент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напряженности на рынке труда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показывающий сколько человек, </a:t>
            </a:r>
            <a:r>
              <a:rPr lang="ru-RU" sz="1200" u="sng" dirty="0">
                <a:latin typeface="Arial" panose="020B0604020202020204" pitchFamily="34" charset="0"/>
                <a:cs typeface="Arial" panose="020B0604020202020204" pitchFamily="34" charset="0"/>
              </a:rPr>
              <a:t>ищущих работу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претендует на 1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вакансию составил –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1,39%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6290" y="2715371"/>
            <a:ext cx="6048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Количество заявленных </a:t>
            </a:r>
            <a:r>
              <a:rPr lang="ru-RU" sz="1600" dirty="0" smtClean="0"/>
              <a:t>вакансий в </a:t>
            </a:r>
            <a:r>
              <a:rPr lang="ru-RU" sz="1600" dirty="0" err="1" smtClean="0"/>
              <a:t>Кетовском</a:t>
            </a:r>
            <a:r>
              <a:rPr lang="ru-RU" sz="1600" dirty="0" smtClean="0"/>
              <a:t> районе – 281</a:t>
            </a:r>
            <a:endParaRPr lang="ru-RU" sz="16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320653"/>
              </p:ext>
            </p:extLst>
          </p:nvPr>
        </p:nvGraphicFramePr>
        <p:xfrm>
          <a:off x="332656" y="323528"/>
          <a:ext cx="6195739" cy="240792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741369"/>
                <a:gridCol w="1454370"/>
              </a:tblGrid>
              <a:tr h="1929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Категории</a:t>
                      </a:r>
                      <a:r>
                        <a:rPr lang="ru-RU" sz="1100" baseline="0" dirty="0" smtClean="0"/>
                        <a:t> безработных граждан</a:t>
                      </a:r>
                    </a:p>
                    <a:p>
                      <a:pPr algn="ctr"/>
                      <a:r>
                        <a:rPr lang="ru-RU" sz="1100" baseline="0" dirty="0" err="1" smtClean="0"/>
                        <a:t>Кетовского</a:t>
                      </a:r>
                      <a:r>
                        <a:rPr lang="ru-RU" sz="1100" baseline="0" dirty="0" smtClean="0"/>
                        <a:t> района на 01.10.2017г.</a:t>
                      </a:r>
                      <a:endParaRPr lang="ru-RU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% от общего числа безработных</a:t>
                      </a:r>
                      <a:endParaRPr lang="ru-RU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572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Граждане </a:t>
                      </a:r>
                      <a:r>
                        <a:rPr lang="ru-RU" sz="1200" dirty="0" err="1" smtClean="0"/>
                        <a:t>предпенсионного</a:t>
                      </a:r>
                      <a:r>
                        <a:rPr lang="ru-RU" sz="1200" dirty="0" smtClean="0"/>
                        <a:t> возраста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18,3%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8096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Инвалиды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5,7%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841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Стремящиеся возобновить</a:t>
                      </a:r>
                      <a:r>
                        <a:rPr lang="ru-RU" sz="1200" baseline="0" dirty="0" smtClean="0"/>
                        <a:t> трудовую деятельность после длительного (более года) перерыва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8,6%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Граждане впервые ищущие работы (ранее не работавшие)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1,4%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Выпускники образовательных организаций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0,9%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Родители,</a:t>
                      </a:r>
                      <a:r>
                        <a:rPr lang="ru-RU" sz="1200" baseline="0" dirty="0" smtClean="0"/>
                        <a:t> имеющие несовершеннолетних детей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19,5%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10208" y="3548093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Коэффициент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напряженности на рынке труда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показывающий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сколько </a:t>
            </a:r>
            <a:r>
              <a:rPr lang="ru-RU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безработных граждан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претендует на 1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вакансию составил –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1,24%</a:t>
            </a:r>
          </a:p>
        </p:txBody>
      </p:sp>
    </p:spTree>
    <p:extLst>
      <p:ext uri="{BB962C8B-B14F-4D97-AF65-F5344CB8AC3E}">
        <p14:creationId xmlns:p14="http://schemas.microsoft.com/office/powerpoint/2010/main" val="401031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656" y="251520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Наиболее востребованные профессии</a:t>
            </a:r>
          </a:p>
          <a:p>
            <a:pPr algn="ctr"/>
            <a:r>
              <a:rPr lang="ru-RU" sz="1600" dirty="0" smtClean="0"/>
              <a:t>в </a:t>
            </a:r>
            <a:r>
              <a:rPr lang="ru-RU" sz="1600" dirty="0" err="1" smtClean="0"/>
              <a:t>Кетовском</a:t>
            </a:r>
            <a:r>
              <a:rPr lang="ru-RU" sz="1600" dirty="0" smtClean="0"/>
              <a:t> районе на 01.10.2017г.:</a:t>
            </a:r>
            <a:endParaRPr lang="ru-RU" sz="1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002326"/>
              </p:ext>
            </p:extLst>
          </p:nvPr>
        </p:nvGraphicFramePr>
        <p:xfrm>
          <a:off x="332656" y="899589"/>
          <a:ext cx="5904656" cy="7946861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456384"/>
                <a:gridCol w="936104"/>
                <a:gridCol w="1512168"/>
              </a:tblGrid>
              <a:tr h="48872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Наименование профессии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Кол-во вакансий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Средняя заработная плата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Овощевод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9000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Машинист (кочегар) котельной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8285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Медицинская сестра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11135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Специалист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13055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249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Главный</a:t>
                      </a:r>
                      <a:r>
                        <a:rPr lang="ru-RU" sz="1200" baseline="0" dirty="0" smtClean="0"/>
                        <a:t> врач  (директор, заведующий, начальник) учреждения здравоохранения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9752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753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Водитель автомобиля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15260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703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Младший инспектор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20000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4458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Тракторист-машинист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сельскохозяйственного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производства</a:t>
                      </a:r>
                      <a:endParaRPr lang="ru-RU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13335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303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Младший</a:t>
                      </a:r>
                      <a:r>
                        <a:rPr lang="ru-RU" sz="1200" baseline="0" dirty="0" smtClean="0"/>
                        <a:t> инспектор отдела режима и охраны</a:t>
                      </a:r>
                      <a:endParaRPr lang="ru-RU" sz="12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30000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9323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Музыкальный руководитель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10345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9323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Подсобный рабочий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14312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93238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Санитар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7950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9323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Уборщик</a:t>
                      </a:r>
                      <a:r>
                        <a:rPr lang="ru-RU" sz="1200" baseline="0" dirty="0" smtClean="0"/>
                        <a:t> производственных и служебных помещений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9742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9323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Швея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12500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9323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Воспитатель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12000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9323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Инспектор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20603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9323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Обработчик птицы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9400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9323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Оператор котельной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8770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9323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Пекарь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11590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9323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Тракторист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14630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9323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Фельдшер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13476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9323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Бухгалтер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13000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9323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Врач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12370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9323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Оператор связи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8485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43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672" y="323534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Реализация государственной </a:t>
            </a:r>
            <a:r>
              <a:rPr lang="ru-RU" sz="1600" dirty="0" smtClean="0"/>
              <a:t>программы</a:t>
            </a:r>
          </a:p>
          <a:p>
            <a:pPr algn="ctr"/>
            <a:r>
              <a:rPr lang="ru-RU" sz="1600" dirty="0" smtClean="0"/>
              <a:t> </a:t>
            </a:r>
            <a:r>
              <a:rPr lang="ru-RU" sz="1600" dirty="0"/>
              <a:t>«Содействие занятости  </a:t>
            </a:r>
            <a:r>
              <a:rPr lang="ru-RU" sz="1600" dirty="0" smtClean="0"/>
              <a:t>населения»</a:t>
            </a:r>
          </a:p>
          <a:p>
            <a:pPr algn="ctr"/>
            <a:r>
              <a:rPr lang="ru-RU" sz="1600" dirty="0" smtClean="0"/>
              <a:t>на 01.10.2017г. (</a:t>
            </a:r>
            <a:r>
              <a:rPr lang="ru-RU" sz="1600" dirty="0" err="1" smtClean="0"/>
              <a:t>Кетовский</a:t>
            </a:r>
            <a:r>
              <a:rPr lang="ru-RU" sz="1600" dirty="0" smtClean="0"/>
              <a:t> район)</a:t>
            </a:r>
            <a:endParaRPr lang="ru-RU" sz="16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60649" y="1259632"/>
            <a:ext cx="6264696" cy="171206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Трудоустроены 593 человека,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 числе: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инвалиды - 11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выпускники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организаций - 5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родители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имеющие несовершеннолетних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 – 106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испытывающие трудности - 15</a:t>
            </a:r>
          </a:p>
          <a:p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0649" y="3203848"/>
            <a:ext cx="6264696" cy="1283779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Трудоустроено на временные и </a:t>
            </a:r>
            <a:r>
              <a:rPr lang="ru-RU" sz="1600" dirty="0" smtClean="0">
                <a:solidFill>
                  <a:schemeClr val="tx1"/>
                </a:solidFill>
              </a:rPr>
              <a:t>общественные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работы</a:t>
            </a:r>
            <a:r>
              <a:rPr lang="ru-RU" sz="1600" dirty="0">
                <a:solidFill>
                  <a:schemeClr val="tx1"/>
                </a:solidFill>
              </a:rPr>
              <a:t>: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школьники - 227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безработные граждане - 97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1230" y="4788024"/>
            <a:ext cx="6193257" cy="1656184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Оказано государственных услуг:</a:t>
            </a:r>
          </a:p>
          <a:p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Профориентация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856 гражданам (услуг - 914);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Психологическая поддержка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 гражданам (услуг – 58);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Социальная адаптация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гражданам (услуг – 61);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Информирование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576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156 работодателей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1231" y="6660232"/>
            <a:ext cx="6224114" cy="1656184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 граждан приступили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профессиональному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обучению</a:t>
            </a:r>
          </a:p>
          <a:p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В том числе: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71 - безработных граждан;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5 - женщин, находящихся в отпуске по уходу за ребенком до 3-х лет;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 - пенсионер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27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1633</TotalTime>
  <Words>742</Words>
  <Application>Microsoft Office PowerPoint</Application>
  <PresentationFormat>Экран (4:3)</PresentationFormat>
  <Paragraphs>203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Золотарева Мария Алексеевна</dc:creator>
  <cp:lastModifiedBy>Varlamova</cp:lastModifiedBy>
  <cp:revision>110</cp:revision>
  <cp:lastPrinted>2017-10-04T12:18:54Z</cp:lastPrinted>
  <dcterms:created xsi:type="dcterms:W3CDTF">2017-06-23T05:32:50Z</dcterms:created>
  <dcterms:modified xsi:type="dcterms:W3CDTF">2017-10-25T09:12:22Z</dcterms:modified>
</cp:coreProperties>
</file>